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aleway"/>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fntdata"/><Relationship Id="rId30" Type="http://schemas.openxmlformats.org/officeDocument/2006/relationships/font" Target="fonts/Raleway-regular.fntdata"/><Relationship Id="rId11" Type="http://schemas.openxmlformats.org/officeDocument/2006/relationships/slide" Target="slides/slide6.xml"/><Relationship Id="rId33" Type="http://schemas.openxmlformats.org/officeDocument/2006/relationships/font" Target="fonts/Raleway-boldItalic.fntdata"/><Relationship Id="rId10" Type="http://schemas.openxmlformats.org/officeDocument/2006/relationships/slide" Target="slides/slide5.xml"/><Relationship Id="rId32" Type="http://schemas.openxmlformats.org/officeDocument/2006/relationships/font" Target="fonts/Raleway-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a3438e988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a3438e988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a3438e988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a3438e988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d9c67055b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d9c67055b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d9c67055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d9c67055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ad89dcf82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ad89dcf82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adcc77d8b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adcc77d8b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ad89dcf82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ad89dcf82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dcc77d8b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dcc77d8b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a3438e9884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a3438e9884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d9c67055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d9c67055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a3438e9884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a3438e9884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a3438e9884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a3438e9884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3438e988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3438e988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2.jpg"/><Relationship Id="rId4" Type="http://schemas.openxmlformats.org/officeDocument/2006/relationships/image" Target="../media/image7.pn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17.png"/><Relationship Id="rId5"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16.png"/><Relationship Id="rId5"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6.png"/><Relationship Id="rId4" Type="http://schemas.openxmlformats.org/officeDocument/2006/relationships/image" Target="../media/image19.png"/><Relationship Id="rId5"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Restoration</a:t>
            </a:r>
            <a:endParaRPr/>
          </a:p>
        </p:txBody>
      </p:sp>
      <p:sp>
        <p:nvSpPr>
          <p:cNvPr id="136" name="Google Shape;136;p17"/>
          <p:cNvSpPr txBox="1"/>
          <p:nvPr>
            <p:ph idx="1" type="subTitle"/>
          </p:nvPr>
        </p:nvSpPr>
        <p:spPr>
          <a:xfrm>
            <a:off x="729600" y="2921750"/>
            <a:ext cx="3907200" cy="16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endParaRPr/>
          </a:p>
          <a:p>
            <a:pPr indent="-330200" lvl="0" marL="457200" rtl="0" algn="l">
              <a:spcBef>
                <a:spcPts val="0"/>
              </a:spcBef>
              <a:spcAft>
                <a:spcPts val="0"/>
              </a:spcAft>
              <a:buSzPts val="1600"/>
              <a:buChar char="-"/>
            </a:pPr>
            <a:r>
              <a:rPr lang="en"/>
              <a:t>BISWAJEET SAHOO (1705689)</a:t>
            </a:r>
            <a:endParaRPr/>
          </a:p>
          <a:p>
            <a:pPr indent="-330200" lvl="0" marL="457200" rtl="0" algn="l">
              <a:spcBef>
                <a:spcPts val="0"/>
              </a:spcBef>
              <a:spcAft>
                <a:spcPts val="0"/>
              </a:spcAft>
              <a:buSzPts val="1600"/>
              <a:buChar char="-"/>
            </a:pPr>
            <a:r>
              <a:rPr lang="en"/>
              <a:t>DAIBIK DASGUPTA (1705692)</a:t>
            </a:r>
            <a:endParaRPr/>
          </a:p>
          <a:p>
            <a:pPr indent="-330200" lvl="0" marL="457200" rtl="0" algn="l">
              <a:spcBef>
                <a:spcPts val="0"/>
              </a:spcBef>
              <a:spcAft>
                <a:spcPts val="0"/>
              </a:spcAft>
              <a:buSzPts val="1600"/>
              <a:buChar char="-"/>
            </a:pPr>
            <a:r>
              <a:rPr lang="en"/>
              <a:t>KUSH JAYANK PANDYA (1705701)</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Under Guidance of - Manjusha Pandey</a:t>
            </a:r>
            <a:endParaRPr/>
          </a:p>
        </p:txBody>
      </p:sp>
      <p:pic>
        <p:nvPicPr>
          <p:cNvPr id="137" name="Google Shape;137;p17"/>
          <p:cNvPicPr preferRelativeResize="0"/>
          <p:nvPr/>
        </p:nvPicPr>
        <p:blipFill rotWithShape="1">
          <a:blip r:embed="rId3">
            <a:alphaModFix/>
          </a:blip>
          <a:srcRect b="14850" l="21430" r="17893" t="19147"/>
          <a:stretch/>
        </p:blipFill>
        <p:spPr>
          <a:xfrm>
            <a:off x="5093701" y="1322450"/>
            <a:ext cx="3787801" cy="312904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6"/>
          <p:cNvSpPr txBox="1"/>
          <p:nvPr>
            <p:ph idx="1" type="body"/>
          </p:nvPr>
        </p:nvSpPr>
        <p:spPr>
          <a:xfrm>
            <a:off x="729450" y="1482250"/>
            <a:ext cx="7688700" cy="33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Given a task and enough labels, supervised learning can solve it well. Good performance usually requires a decent amount of labels, but collecting manual labels is expensive and hard to be scaled up. So to get examples of images which are first corrupted and another image which is clean manually is expensive.</a:t>
            </a:r>
            <a:endParaRPr sz="1500"/>
          </a:p>
          <a:p>
            <a:pPr indent="0" lvl="0" marL="0" rtl="0" algn="l">
              <a:spcBef>
                <a:spcPts val="1000"/>
              </a:spcBef>
              <a:spcAft>
                <a:spcPts val="0"/>
              </a:spcAft>
              <a:buNone/>
            </a:pPr>
            <a:r>
              <a:rPr lang="en" sz="1500"/>
              <a:t>Therefore we are using self-supervised learning, where using a subset of the information we are trying to predict the whole information. In our project, the subset being the corrupted image in which some information has been destroyed by corruption and the Deep Learning model are tasked to find the original image which has full information.</a:t>
            </a:r>
            <a:endParaRPr sz="1500"/>
          </a:p>
          <a:p>
            <a:pPr indent="0" lvl="0" marL="0" rtl="0" algn="l">
              <a:spcBef>
                <a:spcPts val="1000"/>
              </a:spcBef>
              <a:spcAft>
                <a:spcPts val="0"/>
              </a:spcAft>
              <a:buNone/>
            </a:pPr>
            <a:r>
              <a:rPr lang="en" sz="1500"/>
              <a:t>We have used total 5 noises for each of the model.</a:t>
            </a:r>
            <a:endParaRPr sz="1500"/>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193" name="Google Shape;193;p26"/>
          <p:cNvSpPr txBox="1"/>
          <p:nvPr>
            <p:ph type="title"/>
          </p:nvPr>
        </p:nvSpPr>
        <p:spPr>
          <a:xfrm>
            <a:off x="727650" y="558525"/>
            <a:ext cx="3844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Self Supervision</a:t>
            </a:r>
            <a:endParaRPr sz="3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7"/>
          <p:cNvSpPr txBox="1"/>
          <p:nvPr>
            <p:ph idx="1" type="body"/>
          </p:nvPr>
        </p:nvSpPr>
        <p:spPr>
          <a:xfrm>
            <a:off x="658775" y="1330225"/>
            <a:ext cx="8485200" cy="3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PSNR</a:t>
            </a:r>
            <a:r>
              <a:rPr lang="en" sz="1500"/>
              <a:t> - Peak signal-to-noise ratio, PSNR is most commonly used to measure the quality of reconstruction of lossy compression codecs (e.g., for image compression). When comparing compression codecs, PSNR is an approximation to the human perception of reconstruction quality.</a:t>
            </a:r>
            <a:endParaRPr sz="1500"/>
          </a:p>
          <a:p>
            <a:pPr indent="0" lvl="0" marL="0" rtl="0" algn="l">
              <a:spcBef>
                <a:spcPts val="1000"/>
              </a:spcBef>
              <a:spcAft>
                <a:spcPts val="0"/>
              </a:spcAft>
              <a:buNone/>
            </a:pPr>
            <a:r>
              <a:rPr b="1" lang="en" sz="1500"/>
              <a:t>SSIM </a:t>
            </a:r>
            <a:r>
              <a:rPr lang="en" sz="1500"/>
              <a:t>- structural similarity index measure is a method for predicting the perceived quality of digital television and cinematic pictures, as well as other kinds of digital images and videos. Structural information is the idea that the pixels have strong inter-dependencies especially when they are spatially close. These dependencies carry important information about the structure of the objects in the visual scene.</a:t>
            </a:r>
            <a:endParaRPr sz="1500"/>
          </a:p>
          <a:p>
            <a:pPr indent="0" lvl="0" marL="0" rtl="0" algn="l">
              <a:spcBef>
                <a:spcPts val="1000"/>
              </a:spcBef>
              <a:spcAft>
                <a:spcPts val="0"/>
              </a:spcAft>
              <a:buNone/>
            </a:pPr>
            <a:r>
              <a:rPr b="1" lang="en" sz="1500"/>
              <a:t>Visual Inspection</a:t>
            </a:r>
            <a:r>
              <a:rPr lang="en" sz="1500"/>
              <a:t> - We might have a good SSIM or PSNR score, still it does not convey full information. For example, while </a:t>
            </a:r>
            <a:r>
              <a:rPr lang="en" sz="1500"/>
              <a:t>training</a:t>
            </a:r>
            <a:r>
              <a:rPr lang="en" sz="1500"/>
              <a:t> we came across moments where one loss function would have a better result compared to another loss function but it did not have the same visual appearance as it would be in greyscale. But the other one was at least colourful.</a:t>
            </a:r>
            <a:endParaRPr sz="1500"/>
          </a:p>
          <a:p>
            <a:pPr indent="0" lvl="0" marL="0" rtl="0" algn="l">
              <a:spcBef>
                <a:spcPts val="1000"/>
              </a:spcBef>
              <a:spcAft>
                <a:spcPts val="0"/>
              </a:spcAft>
              <a:buNone/>
            </a:pPr>
            <a:r>
              <a:t/>
            </a:r>
            <a:endParaRPr sz="1500"/>
          </a:p>
          <a:p>
            <a:pPr indent="0" lvl="0" marL="0" rtl="0" algn="l">
              <a:spcBef>
                <a:spcPts val="1000"/>
              </a:spcBef>
              <a:spcAft>
                <a:spcPts val="0"/>
              </a:spcAft>
              <a:buNone/>
            </a:pPr>
            <a:r>
              <a:t/>
            </a:r>
            <a:endParaRPr sz="1500"/>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199" name="Google Shape;199;p27"/>
          <p:cNvSpPr txBox="1"/>
          <p:nvPr>
            <p:ph type="title"/>
          </p:nvPr>
        </p:nvSpPr>
        <p:spPr>
          <a:xfrm>
            <a:off x="658775" y="558525"/>
            <a:ext cx="48396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Evaluation Methodology</a:t>
            </a: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03" name="Shape 203"/>
        <p:cNvGrpSpPr/>
        <p:nvPr/>
      </p:nvGrpSpPr>
      <p:grpSpPr>
        <a:xfrm>
          <a:off x="0" y="0"/>
          <a:ext cx="0" cy="0"/>
          <a:chOff x="0" y="0"/>
          <a:chExt cx="0" cy="0"/>
        </a:xfrm>
      </p:grpSpPr>
      <p:sp>
        <p:nvSpPr>
          <p:cNvPr id="204" name="Google Shape;204;p28"/>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Assumptions</a:t>
            </a:r>
            <a:endParaRPr b="0"/>
          </a:p>
        </p:txBody>
      </p:sp>
      <p:sp>
        <p:nvSpPr>
          <p:cNvPr id="205" name="Google Shape;205;p28"/>
          <p:cNvSpPr txBox="1"/>
          <p:nvPr>
            <p:ph type="title"/>
          </p:nvPr>
        </p:nvSpPr>
        <p:spPr>
          <a:xfrm>
            <a:off x="729450" y="1745716"/>
            <a:ext cx="7021200" cy="22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600">
                <a:latin typeface="Lato"/>
                <a:ea typeface="Lato"/>
                <a:cs typeface="Lato"/>
                <a:sym typeface="Lato"/>
              </a:rPr>
              <a:t>State your assumptions or any unknowns here.</a:t>
            </a:r>
            <a:endParaRPr b="0" sz="16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description</a:t>
            </a:r>
            <a:endParaRPr/>
          </a:p>
        </p:txBody>
      </p:sp>
      <p:sp>
        <p:nvSpPr>
          <p:cNvPr id="211" name="Google Shape;211;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600"/>
              </a:spcAft>
              <a:buNone/>
            </a:pPr>
            <a:r>
              <a:rPr lang="en"/>
              <a:t>Now that you’ve justified your attention to the problem, summarize your solution in one or two sentences.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it’s better than existing solutions </a:t>
            </a:r>
            <a:endParaRPr/>
          </a:p>
        </p:txBody>
      </p:sp>
      <p:sp>
        <p:nvSpPr>
          <p:cNvPr id="217" name="Google Shape;217;p3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Return to the problem now that you’ve introduced your solution. Compare your solution to others and describe how it is superior.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2"/>
          <p:cNvSpPr/>
          <p:nvPr/>
        </p:nvSpPr>
        <p:spPr>
          <a:xfrm>
            <a:off x="40200" y="47472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28" name="Google Shape;228;p32"/>
          <p:cNvSpPr txBox="1"/>
          <p:nvPr>
            <p:ph idx="4294967295" type="title"/>
          </p:nvPr>
        </p:nvSpPr>
        <p:spPr>
          <a:xfrm>
            <a:off x="6243350" y="2468700"/>
            <a:ext cx="909300" cy="3942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Model 2</a:t>
            </a:r>
            <a:endParaRPr sz="1400">
              <a:solidFill>
                <a:srgbClr val="FFFFFF"/>
              </a:solidFill>
              <a:highlight>
                <a:schemeClr val="dk1"/>
              </a:highlight>
            </a:endParaRPr>
          </a:p>
        </p:txBody>
      </p:sp>
      <p:pic>
        <p:nvPicPr>
          <p:cNvPr id="229" name="Google Shape;229;p32"/>
          <p:cNvPicPr preferRelativeResize="0"/>
          <p:nvPr/>
        </p:nvPicPr>
        <p:blipFill>
          <a:blip r:embed="rId3">
            <a:alphaModFix amt="20000"/>
          </a:blip>
          <a:stretch>
            <a:fillRect/>
          </a:stretch>
        </p:blipFill>
        <p:spPr>
          <a:xfrm>
            <a:off x="249950" y="899038"/>
            <a:ext cx="4431374" cy="3594225"/>
          </a:xfrm>
          <a:prstGeom prst="rect">
            <a:avLst/>
          </a:prstGeom>
          <a:noFill/>
          <a:ln>
            <a:noFill/>
          </a:ln>
        </p:spPr>
      </p:pic>
      <p:pic>
        <p:nvPicPr>
          <p:cNvPr id="230" name="Google Shape;230;p32"/>
          <p:cNvPicPr preferRelativeResize="0"/>
          <p:nvPr/>
        </p:nvPicPr>
        <p:blipFill>
          <a:blip r:embed="rId4">
            <a:alphaModFix/>
          </a:blip>
          <a:stretch>
            <a:fillRect/>
          </a:stretch>
        </p:blipFill>
        <p:spPr>
          <a:xfrm>
            <a:off x="4754025" y="584400"/>
            <a:ext cx="4259398" cy="1648500"/>
          </a:xfrm>
          <a:prstGeom prst="rect">
            <a:avLst/>
          </a:prstGeom>
          <a:noFill/>
          <a:ln>
            <a:noFill/>
          </a:ln>
        </p:spPr>
      </p:pic>
      <p:pic>
        <p:nvPicPr>
          <p:cNvPr id="231" name="Google Shape;231;p32"/>
          <p:cNvPicPr preferRelativeResize="0"/>
          <p:nvPr/>
        </p:nvPicPr>
        <p:blipFill>
          <a:blip r:embed="rId5">
            <a:alphaModFix/>
          </a:blip>
          <a:stretch>
            <a:fillRect/>
          </a:stretch>
        </p:blipFill>
        <p:spPr>
          <a:xfrm>
            <a:off x="4754025" y="2951137"/>
            <a:ext cx="4259401" cy="1388938"/>
          </a:xfrm>
          <a:prstGeom prst="rect">
            <a:avLst/>
          </a:prstGeom>
          <a:noFill/>
          <a:ln>
            <a:noFill/>
          </a:ln>
        </p:spPr>
      </p:pic>
      <p:sp>
        <p:nvSpPr>
          <p:cNvPr id="232" name="Google Shape;232;p32"/>
          <p:cNvSpPr txBox="1"/>
          <p:nvPr>
            <p:ph idx="4294967295" type="title"/>
          </p:nvPr>
        </p:nvSpPr>
        <p:spPr>
          <a:xfrm>
            <a:off x="6243350" y="190200"/>
            <a:ext cx="909300" cy="3942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Model 1</a:t>
            </a:r>
            <a:endParaRPr sz="1400">
              <a:solidFill>
                <a:srgbClr val="FFFFFF"/>
              </a:solidFill>
              <a:highlight>
                <a:schemeClr val="dk1"/>
              </a:highlight>
            </a:endParaRPr>
          </a:p>
        </p:txBody>
      </p:sp>
      <p:sp>
        <p:nvSpPr>
          <p:cNvPr id="233" name="Google Shape;233;p32"/>
          <p:cNvSpPr txBox="1"/>
          <p:nvPr>
            <p:ph idx="4294967295" type="body"/>
          </p:nvPr>
        </p:nvSpPr>
        <p:spPr>
          <a:xfrm>
            <a:off x="380550" y="522375"/>
            <a:ext cx="4259400" cy="376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CNN Models: (Model 1 and 2)</a:t>
            </a:r>
            <a:endParaRPr sz="1500">
              <a:solidFill>
                <a:srgbClr val="000000"/>
              </a:solidFill>
            </a:endParaRPr>
          </a:p>
          <a:p>
            <a:pPr indent="0" lvl="0" marL="0" rtl="0" algn="l">
              <a:lnSpc>
                <a:spcPct val="150000"/>
              </a:lnSpc>
              <a:spcBef>
                <a:spcPts val="1000"/>
              </a:spcBef>
              <a:spcAft>
                <a:spcPts val="0"/>
              </a:spcAft>
              <a:buNone/>
            </a:pPr>
            <a:r>
              <a:t/>
            </a:r>
            <a:endParaRPr>
              <a:solidFill>
                <a:srgbClr val="000000"/>
              </a:solidFill>
            </a:endParaRPr>
          </a:p>
          <a:p>
            <a:pPr indent="0" lvl="0" marL="0" rtl="0" algn="l">
              <a:lnSpc>
                <a:spcPct val="150000"/>
              </a:lnSpc>
              <a:spcBef>
                <a:spcPts val="1600"/>
              </a:spcBef>
              <a:spcAft>
                <a:spcPts val="0"/>
              </a:spcAft>
              <a:buNone/>
            </a:pPr>
            <a:r>
              <a:rPr lang="en">
                <a:solidFill>
                  <a:srgbClr val="000000"/>
                </a:solidFill>
              </a:rPr>
              <a:t>At the start, we used  2 simple CNN models. </a:t>
            </a:r>
            <a:endParaRPr>
              <a:solidFill>
                <a:srgbClr val="000000"/>
              </a:solidFill>
            </a:endParaRPr>
          </a:p>
          <a:p>
            <a:pPr indent="0" lvl="0" marL="0" rtl="0" algn="l">
              <a:lnSpc>
                <a:spcPct val="150000"/>
              </a:lnSpc>
              <a:spcBef>
                <a:spcPts val="1600"/>
              </a:spcBef>
              <a:spcAft>
                <a:spcPts val="0"/>
              </a:spcAft>
              <a:buNone/>
            </a:pPr>
            <a:r>
              <a:rPr lang="en">
                <a:solidFill>
                  <a:srgbClr val="000000"/>
                </a:solidFill>
              </a:rPr>
              <a:t>A</a:t>
            </a:r>
            <a:r>
              <a:rPr lang="en">
                <a:solidFill>
                  <a:srgbClr val="000000"/>
                </a:solidFill>
              </a:rPr>
              <a:t> Convolutional Neural Network (CNN, or ConvNet) is a class of deep neural networks, most commonly applied to analyzing visual imagery.</a:t>
            </a:r>
            <a:endParaRPr>
              <a:solidFill>
                <a:srgbClr val="000000"/>
              </a:solidFill>
            </a:endParaRPr>
          </a:p>
          <a:p>
            <a:pPr indent="0" lvl="0" marL="0" rtl="0" algn="l">
              <a:lnSpc>
                <a:spcPct val="150000"/>
              </a:lnSpc>
              <a:spcBef>
                <a:spcPts val="1600"/>
              </a:spcBef>
              <a:spcAft>
                <a:spcPts val="1600"/>
              </a:spcAft>
              <a:buNone/>
            </a:pPr>
            <a:r>
              <a:rPr lang="en">
                <a:solidFill>
                  <a:srgbClr val="000000"/>
                </a:solidFill>
              </a:rPr>
              <a:t>The results weren’t great and it did not remove much noise from the images. </a:t>
            </a:r>
            <a:endParaRPr>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3"/>
          <p:cNvSpPr/>
          <p:nvPr/>
        </p:nvSpPr>
        <p:spPr>
          <a:xfrm>
            <a:off x="40200" y="47472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39" name="Google Shape;239;p33"/>
          <p:cNvSpPr txBox="1"/>
          <p:nvPr>
            <p:ph idx="4294967295" type="title"/>
          </p:nvPr>
        </p:nvSpPr>
        <p:spPr>
          <a:xfrm>
            <a:off x="6736250" y="86875"/>
            <a:ext cx="9624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Model 3</a:t>
            </a:r>
            <a:endParaRPr sz="1400">
              <a:solidFill>
                <a:srgbClr val="FFFFFF"/>
              </a:solidFill>
              <a:highlight>
                <a:schemeClr val="dk1"/>
              </a:highlight>
            </a:endParaRPr>
          </a:p>
        </p:txBody>
      </p:sp>
      <p:pic>
        <p:nvPicPr>
          <p:cNvPr id="240" name="Google Shape;240;p33"/>
          <p:cNvPicPr preferRelativeResize="0"/>
          <p:nvPr/>
        </p:nvPicPr>
        <p:blipFill>
          <a:blip r:embed="rId3">
            <a:alphaModFix amt="15000"/>
          </a:blip>
          <a:stretch>
            <a:fillRect/>
          </a:stretch>
        </p:blipFill>
        <p:spPr>
          <a:xfrm>
            <a:off x="482225" y="1381525"/>
            <a:ext cx="3529274" cy="2466050"/>
          </a:xfrm>
          <a:prstGeom prst="rect">
            <a:avLst/>
          </a:prstGeom>
          <a:noFill/>
          <a:ln>
            <a:noFill/>
          </a:ln>
        </p:spPr>
      </p:pic>
      <p:sp>
        <p:nvSpPr>
          <p:cNvPr id="241" name="Google Shape;241;p33"/>
          <p:cNvSpPr txBox="1"/>
          <p:nvPr>
            <p:ph idx="4294967295" type="body"/>
          </p:nvPr>
        </p:nvSpPr>
        <p:spPr>
          <a:xfrm>
            <a:off x="309800" y="502300"/>
            <a:ext cx="4259400" cy="395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Skip connections</a:t>
            </a:r>
            <a:r>
              <a:rPr b="1" lang="en" sz="1800">
                <a:solidFill>
                  <a:schemeClr val="dk1"/>
                </a:solidFill>
              </a:rPr>
              <a:t>: (Model 3)</a:t>
            </a:r>
            <a:endParaRPr>
              <a:solidFill>
                <a:srgbClr val="000000"/>
              </a:solidFill>
            </a:endParaRPr>
          </a:p>
          <a:p>
            <a:pPr indent="0" lvl="0" marL="0" rtl="0" algn="l">
              <a:spcBef>
                <a:spcPts val="1000"/>
              </a:spcBef>
              <a:spcAft>
                <a:spcPts val="0"/>
              </a:spcAft>
              <a:buNone/>
            </a:pPr>
            <a:r>
              <a:t/>
            </a:r>
            <a:endParaRPr>
              <a:solidFill>
                <a:srgbClr val="000000"/>
              </a:solidFill>
            </a:endParaRPr>
          </a:p>
          <a:p>
            <a:pPr indent="0" lvl="0" marL="0" rtl="0" algn="l">
              <a:spcBef>
                <a:spcPts val="1000"/>
              </a:spcBef>
              <a:spcAft>
                <a:spcPts val="0"/>
              </a:spcAft>
              <a:buNone/>
            </a:pPr>
            <a:r>
              <a:rPr lang="en">
                <a:solidFill>
                  <a:srgbClr val="000000"/>
                </a:solidFill>
              </a:rPr>
              <a:t>The next model involved a skip connection for faster gradient descent. </a:t>
            </a:r>
            <a:endParaRPr>
              <a:solidFill>
                <a:srgbClr val="000000"/>
              </a:solidFill>
            </a:endParaRPr>
          </a:p>
          <a:p>
            <a:pPr indent="0" lvl="0" marL="0" rtl="0" algn="l">
              <a:lnSpc>
                <a:spcPct val="150000"/>
              </a:lnSpc>
              <a:spcBef>
                <a:spcPts val="1000"/>
              </a:spcBef>
              <a:spcAft>
                <a:spcPts val="0"/>
              </a:spcAft>
              <a:buNone/>
            </a:pPr>
            <a:r>
              <a:rPr lang="en">
                <a:solidFill>
                  <a:srgbClr val="000000"/>
                </a:solidFill>
              </a:rPr>
              <a:t>Skip connections are extra connections between nodes in different layers of a neural network that skip one or more layers of nonlinear processing.</a:t>
            </a:r>
            <a:endParaRPr>
              <a:solidFill>
                <a:srgbClr val="000000"/>
              </a:solidFill>
            </a:endParaRPr>
          </a:p>
          <a:p>
            <a:pPr indent="0" lvl="0" marL="0" rtl="0" algn="l">
              <a:lnSpc>
                <a:spcPct val="150000"/>
              </a:lnSpc>
              <a:spcBef>
                <a:spcPts val="1600"/>
              </a:spcBef>
              <a:spcAft>
                <a:spcPts val="1600"/>
              </a:spcAft>
              <a:buNone/>
            </a:pPr>
            <a:r>
              <a:rPr lang="en">
                <a:solidFill>
                  <a:srgbClr val="000000"/>
                </a:solidFill>
              </a:rPr>
              <a:t>After looking at the working of models on the intended scale, we can conclude that our objective is being accomplished to some degree</a:t>
            </a:r>
            <a:endParaRPr>
              <a:solidFill>
                <a:srgbClr val="000000"/>
              </a:solidFill>
            </a:endParaRPr>
          </a:p>
        </p:txBody>
      </p:sp>
      <p:cxnSp>
        <p:nvCxnSpPr>
          <p:cNvPr id="242" name="Google Shape;242;p33"/>
          <p:cNvCxnSpPr/>
          <p:nvPr/>
        </p:nvCxnSpPr>
        <p:spPr>
          <a:xfrm>
            <a:off x="7362750" y="2359912"/>
            <a:ext cx="0" cy="409500"/>
          </a:xfrm>
          <a:prstGeom prst="straightConnector1">
            <a:avLst/>
          </a:prstGeom>
          <a:noFill/>
          <a:ln cap="flat" cmpd="sng" w="9525">
            <a:solidFill>
              <a:schemeClr val="dk2"/>
            </a:solidFill>
            <a:prstDash val="solid"/>
            <a:round/>
            <a:headEnd len="med" w="med" type="none"/>
            <a:tailEnd len="med" w="med" type="triangle"/>
          </a:ln>
        </p:spPr>
      </p:cxnSp>
      <p:pic>
        <p:nvPicPr>
          <p:cNvPr id="243" name="Google Shape;243;p33"/>
          <p:cNvPicPr preferRelativeResize="0"/>
          <p:nvPr/>
        </p:nvPicPr>
        <p:blipFill>
          <a:blip r:embed="rId4">
            <a:alphaModFix/>
          </a:blip>
          <a:stretch>
            <a:fillRect/>
          </a:stretch>
        </p:blipFill>
        <p:spPr>
          <a:xfrm>
            <a:off x="6441625" y="454537"/>
            <a:ext cx="1842244" cy="1849924"/>
          </a:xfrm>
          <a:prstGeom prst="rect">
            <a:avLst/>
          </a:prstGeom>
          <a:noFill/>
          <a:ln>
            <a:noFill/>
          </a:ln>
        </p:spPr>
      </p:pic>
      <p:pic>
        <p:nvPicPr>
          <p:cNvPr id="244" name="Google Shape;244;p33"/>
          <p:cNvPicPr preferRelativeResize="0"/>
          <p:nvPr/>
        </p:nvPicPr>
        <p:blipFill>
          <a:blip r:embed="rId5">
            <a:alphaModFix/>
          </a:blip>
          <a:stretch>
            <a:fillRect/>
          </a:stretch>
        </p:blipFill>
        <p:spPr>
          <a:xfrm>
            <a:off x="6441625" y="2824887"/>
            <a:ext cx="1842250" cy="1857715"/>
          </a:xfrm>
          <a:prstGeom prst="rect">
            <a:avLst/>
          </a:prstGeom>
          <a:noFill/>
          <a:ln>
            <a:noFill/>
          </a:ln>
        </p:spPr>
      </p:pic>
      <p:sp>
        <p:nvSpPr>
          <p:cNvPr id="245" name="Google Shape;245;p33"/>
          <p:cNvSpPr txBox="1"/>
          <p:nvPr>
            <p:ph idx="4294967295" type="title"/>
          </p:nvPr>
        </p:nvSpPr>
        <p:spPr>
          <a:xfrm>
            <a:off x="4983013" y="1276975"/>
            <a:ext cx="1155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With noise</a:t>
            </a:r>
            <a:endParaRPr sz="1400">
              <a:solidFill>
                <a:srgbClr val="FFFFFF"/>
              </a:solidFill>
              <a:highlight>
                <a:schemeClr val="dk1"/>
              </a:highlight>
            </a:endParaRPr>
          </a:p>
        </p:txBody>
      </p:sp>
      <p:sp>
        <p:nvSpPr>
          <p:cNvPr id="246" name="Google Shape;246;p33"/>
          <p:cNvSpPr txBox="1"/>
          <p:nvPr>
            <p:ph idx="4294967295" type="title"/>
          </p:nvPr>
        </p:nvSpPr>
        <p:spPr>
          <a:xfrm>
            <a:off x="4983000" y="3127125"/>
            <a:ext cx="1155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Restored</a:t>
            </a:r>
            <a:endParaRPr sz="1400">
              <a:solidFill>
                <a:srgbClr val="FFFFFF"/>
              </a:solidFill>
              <a:highlight>
                <a:schemeClr val="dk1"/>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p34"/>
          <p:cNvPicPr preferRelativeResize="0"/>
          <p:nvPr/>
        </p:nvPicPr>
        <p:blipFill>
          <a:blip r:embed="rId3">
            <a:alphaModFix amt="15000"/>
          </a:blip>
          <a:stretch>
            <a:fillRect/>
          </a:stretch>
        </p:blipFill>
        <p:spPr>
          <a:xfrm>
            <a:off x="0" y="1235500"/>
            <a:ext cx="6243349" cy="2672500"/>
          </a:xfrm>
          <a:prstGeom prst="rect">
            <a:avLst/>
          </a:prstGeom>
          <a:noFill/>
          <a:ln>
            <a:noFill/>
          </a:ln>
        </p:spPr>
      </p:pic>
      <p:sp>
        <p:nvSpPr>
          <p:cNvPr id="252" name="Google Shape;252;p34"/>
          <p:cNvSpPr txBox="1"/>
          <p:nvPr>
            <p:ph idx="4294967295" type="body"/>
          </p:nvPr>
        </p:nvSpPr>
        <p:spPr>
          <a:xfrm>
            <a:off x="239500" y="512350"/>
            <a:ext cx="4381500" cy="395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Symmetric Skip Auto Encoder: (Model 4)</a:t>
            </a:r>
            <a:endParaRPr>
              <a:solidFill>
                <a:srgbClr val="000000"/>
              </a:solidFill>
            </a:endParaRPr>
          </a:p>
          <a:p>
            <a:pPr indent="0" lvl="0" marL="0" rtl="0" algn="l">
              <a:spcBef>
                <a:spcPts val="1000"/>
              </a:spcBef>
              <a:spcAft>
                <a:spcPts val="0"/>
              </a:spcAft>
              <a:buNone/>
            </a:pPr>
            <a:r>
              <a:t/>
            </a:r>
            <a:endParaRPr>
              <a:solidFill>
                <a:srgbClr val="000000"/>
              </a:solidFill>
            </a:endParaRPr>
          </a:p>
          <a:p>
            <a:pPr indent="0" lvl="0" marL="0" rtl="0" algn="l">
              <a:spcBef>
                <a:spcPts val="1000"/>
              </a:spcBef>
              <a:spcAft>
                <a:spcPts val="0"/>
              </a:spcAft>
              <a:buNone/>
            </a:pPr>
            <a:r>
              <a:rPr lang="en">
                <a:solidFill>
                  <a:srgbClr val="000000"/>
                </a:solidFill>
              </a:rPr>
              <a:t>The next model involved an auto-encoder with a symmetric skip connection for faster gradient descent. </a:t>
            </a:r>
            <a:endParaRPr>
              <a:solidFill>
                <a:srgbClr val="000000"/>
              </a:solidFill>
            </a:endParaRPr>
          </a:p>
          <a:p>
            <a:pPr indent="0" lvl="0" marL="0" rtl="0" algn="l">
              <a:lnSpc>
                <a:spcPct val="150000"/>
              </a:lnSpc>
              <a:spcBef>
                <a:spcPts val="1000"/>
              </a:spcBef>
              <a:spcAft>
                <a:spcPts val="0"/>
              </a:spcAft>
              <a:buNone/>
            </a:pPr>
            <a:r>
              <a:rPr lang="en">
                <a:solidFill>
                  <a:srgbClr val="000000"/>
                </a:solidFill>
              </a:rPr>
              <a:t>Symmetric Skip Auto Encoder consists of a chain of symmetric convolutional layers and deconvolutional layers. The convolutional layers act as the feature extractor which encode the primary components of image contents while eliminating the corruptions.</a:t>
            </a:r>
            <a:endParaRPr>
              <a:solidFill>
                <a:srgbClr val="000000"/>
              </a:solidFill>
            </a:endParaRPr>
          </a:p>
          <a:p>
            <a:pPr indent="0" lvl="0" marL="0" rtl="0" algn="l">
              <a:lnSpc>
                <a:spcPct val="150000"/>
              </a:lnSpc>
              <a:spcBef>
                <a:spcPts val="1600"/>
              </a:spcBef>
              <a:spcAft>
                <a:spcPts val="1600"/>
              </a:spcAft>
              <a:buNone/>
            </a:pPr>
            <a:r>
              <a:rPr lang="en">
                <a:solidFill>
                  <a:srgbClr val="000000"/>
                </a:solidFill>
              </a:rPr>
              <a:t>Our model can definitely recognize the subject of the image and reduce noise to a great degree, however the issue of desaturation is not fully dealt with.</a:t>
            </a:r>
            <a:endParaRPr>
              <a:solidFill>
                <a:srgbClr val="000000"/>
              </a:solidFill>
            </a:endParaRPr>
          </a:p>
        </p:txBody>
      </p:sp>
      <p:sp>
        <p:nvSpPr>
          <p:cNvPr id="253" name="Google Shape;253;p34"/>
          <p:cNvSpPr/>
          <p:nvPr/>
        </p:nvSpPr>
        <p:spPr>
          <a:xfrm>
            <a:off x="40200" y="47472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54" name="Google Shape;254;p34"/>
          <p:cNvSpPr txBox="1"/>
          <p:nvPr>
            <p:ph idx="4294967295" type="title"/>
          </p:nvPr>
        </p:nvSpPr>
        <p:spPr>
          <a:xfrm>
            <a:off x="6698000" y="129550"/>
            <a:ext cx="909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Model 4</a:t>
            </a:r>
            <a:endParaRPr sz="1400">
              <a:solidFill>
                <a:srgbClr val="FFFFFF"/>
              </a:solidFill>
              <a:highlight>
                <a:schemeClr val="dk1"/>
              </a:highlight>
            </a:endParaRPr>
          </a:p>
        </p:txBody>
      </p:sp>
      <p:sp>
        <p:nvSpPr>
          <p:cNvPr id="255" name="Google Shape;255;p34"/>
          <p:cNvSpPr txBox="1"/>
          <p:nvPr>
            <p:ph idx="4294967295" type="title"/>
          </p:nvPr>
        </p:nvSpPr>
        <p:spPr>
          <a:xfrm>
            <a:off x="4954350" y="1263450"/>
            <a:ext cx="1155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With noise</a:t>
            </a:r>
            <a:endParaRPr sz="1400">
              <a:solidFill>
                <a:srgbClr val="FFFFFF"/>
              </a:solidFill>
              <a:highlight>
                <a:schemeClr val="dk1"/>
              </a:highlight>
            </a:endParaRPr>
          </a:p>
        </p:txBody>
      </p:sp>
      <p:sp>
        <p:nvSpPr>
          <p:cNvPr id="256" name="Google Shape;256;p34"/>
          <p:cNvSpPr txBox="1"/>
          <p:nvPr>
            <p:ph idx="4294967295" type="title"/>
          </p:nvPr>
        </p:nvSpPr>
        <p:spPr>
          <a:xfrm>
            <a:off x="4954350" y="3088288"/>
            <a:ext cx="1155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Restored</a:t>
            </a:r>
            <a:endParaRPr sz="1400">
              <a:solidFill>
                <a:srgbClr val="FFFFFF"/>
              </a:solidFill>
              <a:highlight>
                <a:schemeClr val="dk1"/>
              </a:highlight>
            </a:endParaRPr>
          </a:p>
        </p:txBody>
      </p:sp>
      <p:pic>
        <p:nvPicPr>
          <p:cNvPr id="257" name="Google Shape;257;p34"/>
          <p:cNvPicPr preferRelativeResize="0"/>
          <p:nvPr/>
        </p:nvPicPr>
        <p:blipFill>
          <a:blip r:embed="rId4">
            <a:alphaModFix/>
          </a:blip>
          <a:stretch>
            <a:fillRect/>
          </a:stretch>
        </p:blipFill>
        <p:spPr>
          <a:xfrm>
            <a:off x="6341725" y="506662"/>
            <a:ext cx="1825775" cy="1834900"/>
          </a:xfrm>
          <a:prstGeom prst="rect">
            <a:avLst/>
          </a:prstGeom>
          <a:noFill/>
          <a:ln>
            <a:noFill/>
          </a:ln>
        </p:spPr>
      </p:pic>
      <p:pic>
        <p:nvPicPr>
          <p:cNvPr id="258" name="Google Shape;258;p34"/>
          <p:cNvPicPr preferRelativeResize="0"/>
          <p:nvPr/>
        </p:nvPicPr>
        <p:blipFill>
          <a:blip r:embed="rId5">
            <a:alphaModFix/>
          </a:blip>
          <a:stretch>
            <a:fillRect/>
          </a:stretch>
        </p:blipFill>
        <p:spPr>
          <a:xfrm>
            <a:off x="6341725" y="2806850"/>
            <a:ext cx="1881600" cy="1881600"/>
          </a:xfrm>
          <a:prstGeom prst="rect">
            <a:avLst/>
          </a:prstGeom>
          <a:noFill/>
          <a:ln>
            <a:noFill/>
          </a:ln>
        </p:spPr>
      </p:pic>
      <p:cxnSp>
        <p:nvCxnSpPr>
          <p:cNvPr id="259" name="Google Shape;259;p34"/>
          <p:cNvCxnSpPr/>
          <p:nvPr/>
        </p:nvCxnSpPr>
        <p:spPr>
          <a:xfrm>
            <a:off x="7212937" y="2394287"/>
            <a:ext cx="0" cy="409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p35"/>
          <p:cNvPicPr preferRelativeResize="0"/>
          <p:nvPr/>
        </p:nvPicPr>
        <p:blipFill>
          <a:blip r:embed="rId3">
            <a:alphaModFix/>
          </a:blip>
          <a:stretch>
            <a:fillRect/>
          </a:stretch>
        </p:blipFill>
        <p:spPr>
          <a:xfrm>
            <a:off x="6317288" y="2831488"/>
            <a:ext cx="1874647" cy="1891075"/>
          </a:xfrm>
          <a:prstGeom prst="rect">
            <a:avLst/>
          </a:prstGeom>
          <a:noFill/>
          <a:ln>
            <a:noFill/>
          </a:ln>
        </p:spPr>
      </p:pic>
      <p:pic>
        <p:nvPicPr>
          <p:cNvPr id="265" name="Google Shape;265;p35"/>
          <p:cNvPicPr preferRelativeResize="0"/>
          <p:nvPr/>
        </p:nvPicPr>
        <p:blipFill>
          <a:blip r:embed="rId4">
            <a:alphaModFix/>
          </a:blip>
          <a:stretch>
            <a:fillRect/>
          </a:stretch>
        </p:blipFill>
        <p:spPr>
          <a:xfrm>
            <a:off x="6341724" y="509228"/>
            <a:ext cx="1825776" cy="1829744"/>
          </a:xfrm>
          <a:prstGeom prst="rect">
            <a:avLst/>
          </a:prstGeom>
          <a:noFill/>
          <a:ln>
            <a:noFill/>
          </a:ln>
        </p:spPr>
      </p:pic>
      <p:pic>
        <p:nvPicPr>
          <p:cNvPr id="266" name="Google Shape;266;p35"/>
          <p:cNvPicPr preferRelativeResize="0"/>
          <p:nvPr/>
        </p:nvPicPr>
        <p:blipFill>
          <a:blip r:embed="rId5">
            <a:alphaModFix amt="20000"/>
          </a:blip>
          <a:stretch>
            <a:fillRect/>
          </a:stretch>
        </p:blipFill>
        <p:spPr>
          <a:xfrm>
            <a:off x="311425" y="965950"/>
            <a:ext cx="5616025" cy="3045900"/>
          </a:xfrm>
          <a:prstGeom prst="rect">
            <a:avLst/>
          </a:prstGeom>
          <a:noFill/>
          <a:ln>
            <a:noFill/>
          </a:ln>
        </p:spPr>
      </p:pic>
      <p:sp>
        <p:nvSpPr>
          <p:cNvPr id="267" name="Google Shape;267;p35"/>
          <p:cNvSpPr txBox="1"/>
          <p:nvPr>
            <p:ph idx="4294967295" type="body"/>
          </p:nvPr>
        </p:nvSpPr>
        <p:spPr>
          <a:xfrm>
            <a:off x="239500" y="512350"/>
            <a:ext cx="4381500" cy="395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Inverted</a:t>
            </a:r>
            <a:r>
              <a:rPr b="1" lang="en" sz="1800">
                <a:solidFill>
                  <a:schemeClr val="dk1"/>
                </a:solidFill>
              </a:rPr>
              <a:t> Auto Encoder: (Model 5)</a:t>
            </a:r>
            <a:endParaRPr>
              <a:solidFill>
                <a:srgbClr val="000000"/>
              </a:solidFill>
            </a:endParaRPr>
          </a:p>
          <a:p>
            <a:pPr indent="0" lvl="0" marL="0" rtl="0" algn="l">
              <a:spcBef>
                <a:spcPts val="1000"/>
              </a:spcBef>
              <a:spcAft>
                <a:spcPts val="0"/>
              </a:spcAft>
              <a:buNone/>
            </a:pPr>
            <a:r>
              <a:t/>
            </a:r>
            <a:endParaRPr>
              <a:solidFill>
                <a:srgbClr val="000000"/>
              </a:solidFill>
            </a:endParaRPr>
          </a:p>
          <a:p>
            <a:pPr indent="0" lvl="0" marL="0" rtl="0" algn="l">
              <a:lnSpc>
                <a:spcPct val="150000"/>
              </a:lnSpc>
              <a:spcBef>
                <a:spcPts val="1000"/>
              </a:spcBef>
              <a:spcAft>
                <a:spcPts val="0"/>
              </a:spcAft>
              <a:buNone/>
            </a:pPr>
            <a:r>
              <a:rPr lang="en">
                <a:solidFill>
                  <a:srgbClr val="000000"/>
                </a:solidFill>
              </a:rPr>
              <a:t>The previous model was an auto-encoder  which took an image, compressed it using an encoder and then again expanded on it by a decoder. So, we decided to use an inverted form of autoencoder, i.e., We first expand the image with the help of encoder and then compress it to its right size.</a:t>
            </a:r>
            <a:endParaRPr>
              <a:solidFill>
                <a:srgbClr val="000000"/>
              </a:solidFill>
            </a:endParaRPr>
          </a:p>
          <a:p>
            <a:pPr indent="0" lvl="0" marL="0" rtl="0" algn="l">
              <a:lnSpc>
                <a:spcPct val="150000"/>
              </a:lnSpc>
              <a:spcBef>
                <a:spcPts val="1600"/>
              </a:spcBef>
              <a:spcAft>
                <a:spcPts val="1600"/>
              </a:spcAft>
              <a:buNone/>
            </a:pPr>
            <a:r>
              <a:rPr lang="en">
                <a:solidFill>
                  <a:srgbClr val="000000"/>
                </a:solidFill>
              </a:rPr>
              <a:t>Looking at the results from the enhanced models we can see that the issues of desaturation and loss of clarity have been almost completely eradicated, leaving us with an almost fully accurate image restoration.</a:t>
            </a:r>
            <a:endParaRPr>
              <a:solidFill>
                <a:srgbClr val="000000"/>
              </a:solidFill>
            </a:endParaRPr>
          </a:p>
        </p:txBody>
      </p:sp>
      <p:sp>
        <p:nvSpPr>
          <p:cNvPr id="268" name="Google Shape;268;p35"/>
          <p:cNvSpPr/>
          <p:nvPr/>
        </p:nvSpPr>
        <p:spPr>
          <a:xfrm>
            <a:off x="40200" y="47472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69" name="Google Shape;269;p35"/>
          <p:cNvSpPr txBox="1"/>
          <p:nvPr>
            <p:ph idx="4294967295" type="title"/>
          </p:nvPr>
        </p:nvSpPr>
        <p:spPr>
          <a:xfrm>
            <a:off x="6698000" y="129550"/>
            <a:ext cx="909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Model 5</a:t>
            </a:r>
            <a:endParaRPr sz="1400">
              <a:solidFill>
                <a:srgbClr val="FFFFFF"/>
              </a:solidFill>
              <a:highlight>
                <a:schemeClr val="dk1"/>
              </a:highlight>
            </a:endParaRPr>
          </a:p>
        </p:txBody>
      </p:sp>
      <p:sp>
        <p:nvSpPr>
          <p:cNvPr id="270" name="Google Shape;270;p35"/>
          <p:cNvSpPr txBox="1"/>
          <p:nvPr>
            <p:ph idx="4294967295" type="title"/>
          </p:nvPr>
        </p:nvSpPr>
        <p:spPr>
          <a:xfrm>
            <a:off x="4954350" y="1263450"/>
            <a:ext cx="1155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With noise</a:t>
            </a:r>
            <a:endParaRPr sz="1400">
              <a:solidFill>
                <a:srgbClr val="FFFFFF"/>
              </a:solidFill>
              <a:highlight>
                <a:schemeClr val="dk1"/>
              </a:highlight>
            </a:endParaRPr>
          </a:p>
        </p:txBody>
      </p:sp>
      <p:sp>
        <p:nvSpPr>
          <p:cNvPr id="271" name="Google Shape;271;p35"/>
          <p:cNvSpPr txBox="1"/>
          <p:nvPr>
            <p:ph idx="4294967295" type="title"/>
          </p:nvPr>
        </p:nvSpPr>
        <p:spPr>
          <a:xfrm>
            <a:off x="4954350" y="3088288"/>
            <a:ext cx="1155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Restored</a:t>
            </a:r>
            <a:endParaRPr sz="1400">
              <a:solidFill>
                <a:srgbClr val="FFFFFF"/>
              </a:solidFill>
              <a:highlight>
                <a:schemeClr val="dk1"/>
              </a:highlight>
            </a:endParaRPr>
          </a:p>
        </p:txBody>
      </p:sp>
      <p:cxnSp>
        <p:nvCxnSpPr>
          <p:cNvPr id="272" name="Google Shape;272;p35"/>
          <p:cNvCxnSpPr/>
          <p:nvPr/>
        </p:nvCxnSpPr>
        <p:spPr>
          <a:xfrm>
            <a:off x="7204400" y="2380487"/>
            <a:ext cx="0" cy="409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1" name="Shape 141"/>
        <p:cNvGrpSpPr/>
        <p:nvPr/>
      </p:nvGrpSpPr>
      <p:grpSpPr>
        <a:xfrm>
          <a:off x="0" y="0"/>
          <a:ext cx="0" cy="0"/>
          <a:chOff x="0" y="0"/>
          <a:chExt cx="0" cy="0"/>
        </a:xfrm>
      </p:grpSpPr>
      <p:sp>
        <p:nvSpPr>
          <p:cNvPr id="142" name="Google Shape;142;p1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36"/>
          <p:cNvPicPr preferRelativeResize="0"/>
          <p:nvPr/>
        </p:nvPicPr>
        <p:blipFill>
          <a:blip r:embed="rId3">
            <a:alphaModFix/>
          </a:blip>
          <a:stretch>
            <a:fillRect/>
          </a:stretch>
        </p:blipFill>
        <p:spPr>
          <a:xfrm>
            <a:off x="6317300" y="2824769"/>
            <a:ext cx="1874625" cy="1887643"/>
          </a:xfrm>
          <a:prstGeom prst="rect">
            <a:avLst/>
          </a:prstGeom>
          <a:noFill/>
          <a:ln>
            <a:noFill/>
          </a:ln>
        </p:spPr>
      </p:pic>
      <p:pic>
        <p:nvPicPr>
          <p:cNvPr id="278" name="Google Shape;278;p36"/>
          <p:cNvPicPr preferRelativeResize="0"/>
          <p:nvPr/>
        </p:nvPicPr>
        <p:blipFill>
          <a:blip r:embed="rId4">
            <a:alphaModFix/>
          </a:blip>
          <a:stretch>
            <a:fillRect/>
          </a:stretch>
        </p:blipFill>
        <p:spPr>
          <a:xfrm>
            <a:off x="6341724" y="502762"/>
            <a:ext cx="1825775" cy="1825796"/>
          </a:xfrm>
          <a:prstGeom prst="rect">
            <a:avLst/>
          </a:prstGeom>
          <a:noFill/>
          <a:ln>
            <a:noFill/>
          </a:ln>
        </p:spPr>
      </p:pic>
      <p:pic>
        <p:nvPicPr>
          <p:cNvPr id="279" name="Google Shape;279;p36"/>
          <p:cNvPicPr preferRelativeResize="0"/>
          <p:nvPr/>
        </p:nvPicPr>
        <p:blipFill>
          <a:blip r:embed="rId5">
            <a:alphaModFix amt="15000"/>
          </a:blip>
          <a:stretch>
            <a:fillRect/>
          </a:stretch>
        </p:blipFill>
        <p:spPr>
          <a:xfrm>
            <a:off x="82100" y="823350"/>
            <a:ext cx="5824900" cy="3195975"/>
          </a:xfrm>
          <a:prstGeom prst="rect">
            <a:avLst/>
          </a:prstGeom>
          <a:noFill/>
          <a:ln>
            <a:noFill/>
          </a:ln>
        </p:spPr>
      </p:pic>
      <p:sp>
        <p:nvSpPr>
          <p:cNvPr id="280" name="Google Shape;280;p36"/>
          <p:cNvSpPr txBox="1"/>
          <p:nvPr>
            <p:ph idx="4294967295" type="body"/>
          </p:nvPr>
        </p:nvSpPr>
        <p:spPr>
          <a:xfrm>
            <a:off x="239500" y="512350"/>
            <a:ext cx="4381500" cy="395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Inverted Auto Encoder: (Model 6)</a:t>
            </a:r>
            <a:endParaRPr>
              <a:solidFill>
                <a:srgbClr val="000000"/>
              </a:solidFill>
            </a:endParaRPr>
          </a:p>
          <a:p>
            <a:pPr indent="0" lvl="0" marL="0" rtl="0" algn="l">
              <a:spcBef>
                <a:spcPts val="1000"/>
              </a:spcBef>
              <a:spcAft>
                <a:spcPts val="0"/>
              </a:spcAft>
              <a:buNone/>
            </a:pPr>
            <a:r>
              <a:t/>
            </a:r>
            <a:endParaRPr>
              <a:solidFill>
                <a:srgbClr val="000000"/>
              </a:solidFill>
            </a:endParaRPr>
          </a:p>
          <a:p>
            <a:pPr indent="0" lvl="0" marL="0" rtl="0" algn="l">
              <a:lnSpc>
                <a:spcPct val="150000"/>
              </a:lnSpc>
              <a:spcBef>
                <a:spcPts val="1000"/>
              </a:spcBef>
              <a:spcAft>
                <a:spcPts val="0"/>
              </a:spcAft>
              <a:buNone/>
            </a:pPr>
            <a:r>
              <a:rPr lang="en">
                <a:solidFill>
                  <a:srgbClr val="000000"/>
                </a:solidFill>
              </a:rPr>
              <a:t>Since the previous model worked really well, we tried to optimize it further. Here, we used another inverted  auto-encoder and tried optimizing by changing it’s layers. </a:t>
            </a:r>
            <a:endParaRPr>
              <a:solidFill>
                <a:srgbClr val="000000"/>
              </a:solidFill>
            </a:endParaRPr>
          </a:p>
          <a:p>
            <a:pPr indent="0" lvl="0" marL="0" rtl="0" algn="l">
              <a:lnSpc>
                <a:spcPct val="150000"/>
              </a:lnSpc>
              <a:spcBef>
                <a:spcPts val="1600"/>
              </a:spcBef>
              <a:spcAft>
                <a:spcPts val="0"/>
              </a:spcAft>
              <a:buNone/>
            </a:pPr>
            <a:r>
              <a:rPr lang="en">
                <a:solidFill>
                  <a:srgbClr val="000000"/>
                </a:solidFill>
              </a:rPr>
              <a:t>An </a:t>
            </a:r>
            <a:r>
              <a:rPr lang="en">
                <a:solidFill>
                  <a:srgbClr val="000000"/>
                </a:solidFill>
              </a:rPr>
              <a:t>interesting observation here  was that noise on subjects was removed much better than the background noise. </a:t>
            </a:r>
            <a:endParaRPr>
              <a:solidFill>
                <a:srgbClr val="000000"/>
              </a:solidFill>
            </a:endParaRPr>
          </a:p>
          <a:p>
            <a:pPr indent="0" lvl="0" marL="0" rtl="0" algn="l">
              <a:lnSpc>
                <a:spcPct val="150000"/>
              </a:lnSpc>
              <a:spcBef>
                <a:spcPts val="1600"/>
              </a:spcBef>
              <a:spcAft>
                <a:spcPts val="1600"/>
              </a:spcAft>
              <a:buNone/>
            </a:pPr>
            <a:r>
              <a:rPr lang="en">
                <a:solidFill>
                  <a:srgbClr val="000000"/>
                </a:solidFill>
              </a:rPr>
              <a:t>It shows that the neural network learned how a cat of dogs looks and uses its knowledge to fill the noise on them much faster.</a:t>
            </a:r>
            <a:endParaRPr>
              <a:solidFill>
                <a:srgbClr val="000000"/>
              </a:solidFill>
            </a:endParaRPr>
          </a:p>
        </p:txBody>
      </p:sp>
      <p:sp>
        <p:nvSpPr>
          <p:cNvPr id="281" name="Google Shape;281;p36"/>
          <p:cNvSpPr/>
          <p:nvPr/>
        </p:nvSpPr>
        <p:spPr>
          <a:xfrm>
            <a:off x="40200" y="47472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82" name="Google Shape;282;p36"/>
          <p:cNvSpPr txBox="1"/>
          <p:nvPr>
            <p:ph idx="4294967295" type="title"/>
          </p:nvPr>
        </p:nvSpPr>
        <p:spPr>
          <a:xfrm>
            <a:off x="6698000" y="129550"/>
            <a:ext cx="909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Model 6</a:t>
            </a:r>
            <a:endParaRPr sz="1400">
              <a:solidFill>
                <a:srgbClr val="FFFFFF"/>
              </a:solidFill>
              <a:highlight>
                <a:schemeClr val="dk1"/>
              </a:highlight>
            </a:endParaRPr>
          </a:p>
        </p:txBody>
      </p:sp>
      <p:sp>
        <p:nvSpPr>
          <p:cNvPr id="283" name="Google Shape;283;p36"/>
          <p:cNvSpPr txBox="1"/>
          <p:nvPr>
            <p:ph idx="4294967295" type="title"/>
          </p:nvPr>
        </p:nvSpPr>
        <p:spPr>
          <a:xfrm>
            <a:off x="4954350" y="1263450"/>
            <a:ext cx="1155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With noise</a:t>
            </a:r>
            <a:endParaRPr sz="1400">
              <a:solidFill>
                <a:srgbClr val="FFFFFF"/>
              </a:solidFill>
              <a:highlight>
                <a:schemeClr val="dk1"/>
              </a:highlight>
            </a:endParaRPr>
          </a:p>
        </p:txBody>
      </p:sp>
      <p:sp>
        <p:nvSpPr>
          <p:cNvPr id="284" name="Google Shape;284;p36"/>
          <p:cNvSpPr txBox="1"/>
          <p:nvPr>
            <p:ph idx="4294967295" type="title"/>
          </p:nvPr>
        </p:nvSpPr>
        <p:spPr>
          <a:xfrm>
            <a:off x="4954350" y="3088288"/>
            <a:ext cx="1155300" cy="3213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highlight>
                  <a:schemeClr val="dk1"/>
                </a:highlight>
              </a:rPr>
              <a:t>Restored</a:t>
            </a:r>
            <a:endParaRPr sz="1400">
              <a:solidFill>
                <a:srgbClr val="FFFFFF"/>
              </a:solidFill>
              <a:highlight>
                <a:schemeClr val="dk1"/>
              </a:highlight>
            </a:endParaRPr>
          </a:p>
        </p:txBody>
      </p:sp>
      <p:cxnSp>
        <p:nvCxnSpPr>
          <p:cNvPr id="285" name="Google Shape;285;p36"/>
          <p:cNvCxnSpPr/>
          <p:nvPr/>
        </p:nvCxnSpPr>
        <p:spPr>
          <a:xfrm>
            <a:off x="7204400" y="2380487"/>
            <a:ext cx="0" cy="409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Observations from the Model</a:t>
            </a:r>
            <a:endParaRPr sz="3000"/>
          </a:p>
          <a:p>
            <a:pPr indent="0" lvl="0" marL="0" rtl="0" algn="l">
              <a:spcBef>
                <a:spcPts val="0"/>
              </a:spcBef>
              <a:spcAft>
                <a:spcPts val="0"/>
              </a:spcAft>
              <a:buNone/>
            </a:pPr>
            <a:r>
              <a:t/>
            </a:r>
            <a:endParaRPr sz="3000"/>
          </a:p>
        </p:txBody>
      </p:sp>
      <p:sp>
        <p:nvSpPr>
          <p:cNvPr id="291" name="Google Shape;291;p37"/>
          <p:cNvSpPr txBox="1"/>
          <p:nvPr>
            <p:ph idx="2" type="body"/>
          </p:nvPr>
        </p:nvSpPr>
        <p:spPr>
          <a:xfrm>
            <a:off x="5164875" y="922425"/>
            <a:ext cx="3374400" cy="367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rPr>
              <a:t>The focus of the model</a:t>
            </a:r>
            <a:endParaRPr b="1" sz="1600">
              <a:solidFill>
                <a:schemeClr val="dk1"/>
              </a:solidFill>
            </a:endParaRPr>
          </a:p>
          <a:p>
            <a:pPr indent="0" lvl="0" marL="0" rtl="0" algn="l">
              <a:lnSpc>
                <a:spcPct val="115000"/>
              </a:lnSpc>
              <a:spcBef>
                <a:spcPts val="1000"/>
              </a:spcBef>
              <a:spcAft>
                <a:spcPts val="0"/>
              </a:spcAft>
              <a:buNone/>
            </a:pPr>
            <a:r>
              <a:rPr lang="en"/>
              <a:t>Computational complexity cannot be reduced completely.</a:t>
            </a:r>
            <a:endParaRPr/>
          </a:p>
          <a:p>
            <a:pPr indent="0" lvl="0" marL="0" rtl="0" algn="l">
              <a:lnSpc>
                <a:spcPct val="115000"/>
              </a:lnSpc>
              <a:spcBef>
                <a:spcPts val="1000"/>
              </a:spcBef>
              <a:spcAft>
                <a:spcPts val="0"/>
              </a:spcAft>
              <a:buNone/>
            </a:pPr>
            <a:r>
              <a:t/>
            </a:r>
            <a:endParaRPr/>
          </a:p>
          <a:p>
            <a:pPr indent="0" lvl="0" marL="0" rtl="0" algn="l">
              <a:lnSpc>
                <a:spcPct val="115000"/>
              </a:lnSpc>
              <a:spcBef>
                <a:spcPts val="1000"/>
              </a:spcBef>
              <a:spcAft>
                <a:spcPts val="0"/>
              </a:spcAft>
              <a:buNone/>
            </a:pPr>
            <a:r>
              <a:rPr lang="en"/>
              <a:t>Having raised scale and used losses to enhance our model has made it more adaptive and capable of growth.</a:t>
            </a:r>
            <a:endParaRPr/>
          </a:p>
          <a:p>
            <a:pPr indent="0" lvl="0" marL="0" rtl="0" algn="l">
              <a:lnSpc>
                <a:spcPct val="115000"/>
              </a:lnSpc>
              <a:spcBef>
                <a:spcPts val="1000"/>
              </a:spcBef>
              <a:spcAft>
                <a:spcPts val="0"/>
              </a:spcAft>
              <a:buNone/>
            </a:pPr>
            <a:r>
              <a:t/>
            </a:r>
            <a:endParaRPr/>
          </a:p>
          <a:p>
            <a:pPr indent="0" lvl="0" marL="0" rtl="0" algn="l">
              <a:lnSpc>
                <a:spcPct val="115000"/>
              </a:lnSpc>
              <a:spcBef>
                <a:spcPts val="1000"/>
              </a:spcBef>
              <a:spcAft>
                <a:spcPts val="1000"/>
              </a:spcAft>
              <a:buNone/>
            </a:pPr>
            <a:r>
              <a:rPr lang="en"/>
              <a:t>It is capable of recognizing the subject of the image and differentiate it from the background. (Eg: The cats and dogs)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8"/>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9"/>
          <p:cNvSpPr txBox="1"/>
          <p:nvPr>
            <p:ph type="title"/>
          </p:nvPr>
        </p:nvSpPr>
        <p:spPr>
          <a:xfrm>
            <a:off x="729450" y="5965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plans?</a:t>
            </a:r>
            <a:endParaRPr sz="3000"/>
          </a:p>
        </p:txBody>
      </p:sp>
      <p:sp>
        <p:nvSpPr>
          <p:cNvPr id="302" name="Google Shape;302;p39"/>
          <p:cNvSpPr txBox="1"/>
          <p:nvPr>
            <p:ph idx="1" type="body"/>
          </p:nvPr>
        </p:nvSpPr>
        <p:spPr>
          <a:xfrm>
            <a:off x="729450" y="1483425"/>
            <a:ext cx="7688700" cy="29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Having built and enhanced our models, the next obvious step would be to work on availability of this image restoration service.</a:t>
            </a:r>
            <a:endParaRPr/>
          </a:p>
          <a:p>
            <a:pPr indent="-311150" lvl="0" marL="457200" rtl="0" algn="l">
              <a:spcBef>
                <a:spcPts val="1000"/>
              </a:spcBef>
              <a:spcAft>
                <a:spcPts val="0"/>
              </a:spcAft>
              <a:buSzPts val="1300"/>
              <a:buChar char="➔"/>
            </a:pPr>
            <a:r>
              <a:rPr lang="en"/>
              <a:t>Integration with mobile application/computer application/website.</a:t>
            </a:r>
            <a:endParaRPr/>
          </a:p>
          <a:p>
            <a:pPr indent="-311150" lvl="0" marL="457200" rtl="0" algn="l">
              <a:spcBef>
                <a:spcPts val="1000"/>
              </a:spcBef>
              <a:spcAft>
                <a:spcPts val="0"/>
              </a:spcAft>
              <a:buSzPts val="1300"/>
              <a:buChar char="➔"/>
            </a:pPr>
            <a:r>
              <a:rPr lang="en"/>
              <a:t>This integration will make it available to any interested individual, even if they have no knowledge of python systems.</a:t>
            </a:r>
            <a:endParaRPr/>
          </a:p>
          <a:p>
            <a:pPr indent="-311150" lvl="0" marL="457200" rtl="0" algn="l">
              <a:spcBef>
                <a:spcPts val="1000"/>
              </a:spcBef>
              <a:spcAft>
                <a:spcPts val="0"/>
              </a:spcAft>
              <a:buSzPts val="1300"/>
              <a:buChar char="➔"/>
            </a:pPr>
            <a:r>
              <a:rPr lang="en"/>
              <a:t>Producing a user friendly and fast interface for the application/website that can accept input images and return the restored image.</a:t>
            </a:r>
            <a:endParaRPr/>
          </a:p>
          <a:p>
            <a:pPr indent="-311150" lvl="0" marL="457200" rtl="0" algn="l">
              <a:spcBef>
                <a:spcPts val="1000"/>
              </a:spcBef>
              <a:spcAft>
                <a:spcPts val="1000"/>
              </a:spcAft>
              <a:buSzPts val="1300"/>
              <a:buChar char="➔"/>
            </a:pPr>
            <a:r>
              <a:rPr lang="en"/>
              <a:t>In the next part of project the project I had we are going to use the current result for making an expanding neural network. So we are going to use the loss function and model based on the reesult of this project.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a:t>
            </a:r>
            <a:r>
              <a:rPr lang="en"/>
              <a:t>S</a:t>
            </a:r>
            <a:r>
              <a:rPr lang="en" sz="3000"/>
              <a:t>tatement</a:t>
            </a:r>
            <a:endParaRPr sz="3000"/>
          </a:p>
        </p:txBody>
      </p:sp>
      <p:sp>
        <p:nvSpPr>
          <p:cNvPr id="148" name="Google Shape;148;p1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Dealing with image corruption and noise?</a:t>
            </a:r>
            <a:endParaRPr b="1" sz="1600">
              <a:solidFill>
                <a:schemeClr val="dk1"/>
              </a:solidFill>
            </a:endParaRPr>
          </a:p>
          <a:p>
            <a:pPr indent="0" lvl="0" marL="0" rtl="0" algn="l">
              <a:spcBef>
                <a:spcPts val="1000"/>
              </a:spcBef>
              <a:spcAft>
                <a:spcPts val="0"/>
              </a:spcAft>
              <a:buNone/>
            </a:pPr>
            <a:r>
              <a:rPr lang="en"/>
              <a:t>There are many sources of noise in images, and these noises come from various aspects such as image acquisition, transmission, compression and so on.</a:t>
            </a:r>
            <a:endParaRPr/>
          </a:p>
          <a:p>
            <a:pPr indent="0" lvl="0" marL="0" rtl="0" algn="l">
              <a:spcBef>
                <a:spcPts val="1600"/>
              </a:spcBef>
              <a:spcAft>
                <a:spcPts val="0"/>
              </a:spcAft>
              <a:buNone/>
            </a:pPr>
            <a:r>
              <a:rPr lang="en"/>
              <a:t>The efficient and accurate restoration is not often seen, especially a means that is not very demanding of processing power.</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2" name="Shape 152"/>
        <p:cNvGrpSpPr/>
        <p:nvPr/>
      </p:nvGrpSpPr>
      <p:grpSpPr>
        <a:xfrm>
          <a:off x="0" y="0"/>
          <a:ext cx="0" cy="0"/>
          <a:chOff x="0" y="0"/>
          <a:chExt cx="0" cy="0"/>
        </a:xfrm>
      </p:grpSpPr>
      <p:sp>
        <p:nvSpPr>
          <p:cNvPr id="153" name="Google Shape;153;p2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Proposal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Deep Learning Technologies</a:t>
            </a:r>
            <a:endParaRPr sz="3000"/>
          </a:p>
          <a:p>
            <a:pPr indent="0" lvl="0" marL="0" rtl="0" algn="l">
              <a:spcBef>
                <a:spcPts val="0"/>
              </a:spcBef>
              <a:spcAft>
                <a:spcPts val="0"/>
              </a:spcAft>
              <a:buNone/>
            </a:pPr>
            <a:r>
              <a:t/>
            </a:r>
            <a:endParaRPr sz="3000"/>
          </a:p>
        </p:txBody>
      </p:sp>
      <p:sp>
        <p:nvSpPr>
          <p:cNvPr id="159" name="Google Shape;159;p21"/>
          <p:cNvSpPr txBox="1"/>
          <p:nvPr>
            <p:ph idx="2" type="body"/>
          </p:nvPr>
        </p:nvSpPr>
        <p:spPr>
          <a:xfrm>
            <a:off x="5164875" y="922425"/>
            <a:ext cx="3374400" cy="367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rPr>
              <a:t>Why Deep Learning?</a:t>
            </a:r>
            <a:endParaRPr b="1" sz="1600">
              <a:solidFill>
                <a:schemeClr val="dk1"/>
              </a:solidFill>
            </a:endParaRPr>
          </a:p>
          <a:p>
            <a:pPr indent="0" lvl="0" marL="0" rtl="0" algn="l">
              <a:lnSpc>
                <a:spcPct val="115000"/>
              </a:lnSpc>
              <a:spcBef>
                <a:spcPts val="1000"/>
              </a:spcBef>
              <a:spcAft>
                <a:spcPts val="0"/>
              </a:spcAft>
              <a:buNone/>
            </a:pPr>
            <a:r>
              <a:rPr lang="en"/>
              <a:t>Deep learning is an artificial intelligence (AI) function that imitates the workings of the human brain in processing data and creating patterns for use in decision making.</a:t>
            </a:r>
            <a:endParaRPr/>
          </a:p>
          <a:p>
            <a:pPr indent="0" lvl="0" marL="0" rtl="0" algn="l">
              <a:lnSpc>
                <a:spcPct val="115000"/>
              </a:lnSpc>
              <a:spcBef>
                <a:spcPts val="1000"/>
              </a:spcBef>
              <a:spcAft>
                <a:spcPts val="0"/>
              </a:spcAft>
              <a:buNone/>
            </a:pPr>
            <a:r>
              <a:t/>
            </a:r>
            <a:endParaRPr/>
          </a:p>
          <a:p>
            <a:pPr indent="0" lvl="0" marL="0" rtl="0" algn="l">
              <a:lnSpc>
                <a:spcPct val="115000"/>
              </a:lnSpc>
              <a:spcBef>
                <a:spcPts val="1000"/>
              </a:spcBef>
              <a:spcAft>
                <a:spcPts val="0"/>
              </a:spcAft>
              <a:buNone/>
            </a:pPr>
            <a:r>
              <a:rPr lang="en"/>
              <a:t>The multi-level structure is extremely beneficial for dealing with complicated information such as images. </a:t>
            </a:r>
            <a:endParaRPr/>
          </a:p>
          <a:p>
            <a:pPr indent="0" lvl="0" marL="0" rtl="0" algn="l">
              <a:lnSpc>
                <a:spcPct val="115000"/>
              </a:lnSpc>
              <a:spcBef>
                <a:spcPts val="1000"/>
              </a:spcBef>
              <a:spcAft>
                <a:spcPts val="0"/>
              </a:spcAft>
              <a:buNone/>
            </a:pPr>
            <a:r>
              <a:t/>
            </a:r>
            <a:endParaRPr/>
          </a:p>
          <a:p>
            <a:pPr indent="0" lvl="0" marL="0" rtl="0" algn="l">
              <a:lnSpc>
                <a:spcPct val="115000"/>
              </a:lnSpc>
              <a:spcBef>
                <a:spcPts val="1000"/>
              </a:spcBef>
              <a:spcAft>
                <a:spcPts val="0"/>
              </a:spcAft>
              <a:buNone/>
            </a:pPr>
            <a:r>
              <a:rPr lang="en"/>
              <a:t>The CNN also helps in reduction of computational time, unlike other networks.</a:t>
            </a:r>
            <a:endParaRPr/>
          </a:p>
          <a:p>
            <a:pPr indent="0" lvl="0" marL="0" rtl="0" algn="l">
              <a:lnSpc>
                <a:spcPct val="115000"/>
              </a:lnSpc>
              <a:spcBef>
                <a:spcPts val="1000"/>
              </a:spcBef>
              <a:spcAft>
                <a:spcPts val="0"/>
              </a:spcAft>
              <a:buNone/>
            </a:pPr>
            <a:r>
              <a:t/>
            </a:r>
            <a:endParaRPr/>
          </a:p>
          <a:p>
            <a:pPr indent="0" lvl="0" marL="0" rtl="0" algn="l">
              <a:lnSpc>
                <a:spcPct val="115000"/>
              </a:lnSpc>
              <a:spcBef>
                <a:spcPts val="10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Useful external libraries</a:t>
            </a:r>
            <a:endParaRPr sz="3000"/>
          </a:p>
          <a:p>
            <a:pPr indent="0" lvl="0" marL="0" rtl="0" algn="l">
              <a:spcBef>
                <a:spcPts val="0"/>
              </a:spcBef>
              <a:spcAft>
                <a:spcPts val="0"/>
              </a:spcAft>
              <a:buNone/>
            </a:pPr>
            <a:r>
              <a:t/>
            </a:r>
            <a:endParaRPr sz="3000"/>
          </a:p>
        </p:txBody>
      </p:sp>
      <p:sp>
        <p:nvSpPr>
          <p:cNvPr id="165" name="Google Shape;165;p22"/>
          <p:cNvSpPr txBox="1"/>
          <p:nvPr>
            <p:ph idx="2" type="body"/>
          </p:nvPr>
        </p:nvSpPr>
        <p:spPr>
          <a:xfrm>
            <a:off x="5164875" y="922425"/>
            <a:ext cx="3374400" cy="367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rPr>
              <a:t>Utilizing external libraries for efficiency</a:t>
            </a:r>
            <a:endParaRPr/>
          </a:p>
          <a:p>
            <a:pPr indent="0" lvl="0" marL="0" rtl="0" algn="l">
              <a:lnSpc>
                <a:spcPct val="115000"/>
              </a:lnSpc>
              <a:spcBef>
                <a:spcPts val="1000"/>
              </a:spcBef>
              <a:spcAft>
                <a:spcPts val="0"/>
              </a:spcAft>
              <a:buNone/>
            </a:pPr>
            <a:r>
              <a:rPr lang="en"/>
              <a:t>● NumPy: Large scale mathematical operations</a:t>
            </a:r>
            <a:endParaRPr/>
          </a:p>
          <a:p>
            <a:pPr indent="0" lvl="0" marL="0" rtl="0" algn="l">
              <a:lnSpc>
                <a:spcPct val="115000"/>
              </a:lnSpc>
              <a:spcBef>
                <a:spcPts val="1000"/>
              </a:spcBef>
              <a:spcAft>
                <a:spcPts val="0"/>
              </a:spcAft>
              <a:buNone/>
            </a:pPr>
            <a:r>
              <a:rPr lang="en"/>
              <a:t>● Google Colab Patches: Ease of use functionality for Google Colab</a:t>
            </a:r>
            <a:endParaRPr/>
          </a:p>
          <a:p>
            <a:pPr indent="0" lvl="0" marL="0" rtl="0" algn="l">
              <a:lnSpc>
                <a:spcPct val="115000"/>
              </a:lnSpc>
              <a:spcBef>
                <a:spcPts val="1000"/>
              </a:spcBef>
              <a:spcAft>
                <a:spcPts val="0"/>
              </a:spcAft>
              <a:buNone/>
            </a:pPr>
            <a:r>
              <a:rPr lang="en"/>
              <a:t>● TensorFlow: Used for differential programming</a:t>
            </a:r>
            <a:endParaRPr/>
          </a:p>
          <a:p>
            <a:pPr indent="0" lvl="0" marL="0" rtl="0" algn="l">
              <a:lnSpc>
                <a:spcPct val="115000"/>
              </a:lnSpc>
              <a:spcBef>
                <a:spcPts val="1000"/>
              </a:spcBef>
              <a:spcAft>
                <a:spcPts val="1000"/>
              </a:spcAft>
              <a:buNone/>
            </a:pPr>
            <a:r>
              <a:rPr lang="en"/>
              <a:t>● Multiprocessing: Package capable of spawning multiple process simultaneously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71" name="Google Shape;171;p23"/>
          <p:cNvSpPr txBox="1"/>
          <p:nvPr>
            <p:ph type="title"/>
          </p:nvPr>
        </p:nvSpPr>
        <p:spPr>
          <a:xfrm>
            <a:off x="724950" y="343150"/>
            <a:ext cx="1727700" cy="67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a:t>
            </a:r>
            <a:endParaRPr b="0" sz="3000"/>
          </a:p>
        </p:txBody>
      </p:sp>
      <p:sp>
        <p:nvSpPr>
          <p:cNvPr id="172" name="Google Shape;172;p23"/>
          <p:cNvSpPr txBox="1"/>
          <p:nvPr>
            <p:ph idx="1" type="subTitle"/>
          </p:nvPr>
        </p:nvSpPr>
        <p:spPr>
          <a:xfrm>
            <a:off x="724950" y="1352625"/>
            <a:ext cx="3620400" cy="36261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sz="1300"/>
              <a:t> It contains pictures of cats and dogs. The reason to pick this dataset was that it was very not very convenient to upload 600 MB of dataset repeatedly in google collab.</a:t>
            </a:r>
            <a:endParaRPr sz="1300"/>
          </a:p>
          <a:p>
            <a:pPr indent="-311150" lvl="0" marL="457200" rtl="0" algn="l">
              <a:lnSpc>
                <a:spcPct val="115000"/>
              </a:lnSpc>
              <a:spcBef>
                <a:spcPts val="0"/>
              </a:spcBef>
              <a:spcAft>
                <a:spcPts val="0"/>
              </a:spcAft>
              <a:buSzPts val="1300"/>
              <a:buChar char="●"/>
            </a:pPr>
            <a:r>
              <a:rPr lang="en" sz="1300"/>
              <a:t>we wanted the model to  understand the images and use its knowledge to fill the noise. (e.g. If an eye of the cat is 'noised' than the model should know how an 'eye' looks like to fill in the noise) Since this part in the real world would require lots more data and computational power, the above dataset was adequate to train a prototype.</a:t>
            </a:r>
            <a:endParaRPr sz="1300"/>
          </a:p>
        </p:txBody>
      </p:sp>
      <p:pic>
        <p:nvPicPr>
          <p:cNvPr id="173" name="Google Shape;173;p23"/>
          <p:cNvPicPr preferRelativeResize="0"/>
          <p:nvPr/>
        </p:nvPicPr>
        <p:blipFill rotWithShape="1">
          <a:blip r:embed="rId3">
            <a:alphaModFix/>
          </a:blip>
          <a:srcRect b="941" l="1848" r="25073" t="941"/>
          <a:stretch/>
        </p:blipFill>
        <p:spPr>
          <a:xfrm>
            <a:off x="4811150" y="747450"/>
            <a:ext cx="4208974" cy="3686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79" name="Google Shape;179;p24"/>
          <p:cNvSpPr txBox="1"/>
          <p:nvPr>
            <p:ph type="title"/>
          </p:nvPr>
        </p:nvSpPr>
        <p:spPr>
          <a:xfrm>
            <a:off x="724950" y="343150"/>
            <a:ext cx="1727700" cy="67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Noise</a:t>
            </a:r>
            <a:endParaRPr b="0" sz="3000"/>
          </a:p>
        </p:txBody>
      </p:sp>
      <p:sp>
        <p:nvSpPr>
          <p:cNvPr id="180" name="Google Shape;180;p24"/>
          <p:cNvSpPr txBox="1"/>
          <p:nvPr>
            <p:ph idx="1" type="subTitle"/>
          </p:nvPr>
        </p:nvSpPr>
        <p:spPr>
          <a:xfrm>
            <a:off x="291375" y="1352625"/>
            <a:ext cx="4053900" cy="36261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300"/>
              <a:t>In this project, we have considered three noises. The Neural Network will single handedly take all this noise into consideration are: pepper, salt, localvar. </a:t>
            </a:r>
            <a:endParaRPr sz="1300"/>
          </a:p>
          <a:p>
            <a:pPr indent="0" lvl="0" marL="457200" rtl="0" algn="l">
              <a:lnSpc>
                <a:spcPct val="115000"/>
              </a:lnSpc>
              <a:spcBef>
                <a:spcPts val="1000"/>
              </a:spcBef>
              <a:spcAft>
                <a:spcPts val="0"/>
              </a:spcAft>
              <a:buNone/>
            </a:pPr>
            <a:r>
              <a:rPr lang="en" sz="1300"/>
              <a:t>Salt / pepper noise is a form of noise sometimes seen on images. It is also known as impulse noise. This noise can be caused by sharp and sudden disturbances in the image signal. </a:t>
            </a:r>
            <a:endParaRPr sz="1300"/>
          </a:p>
          <a:p>
            <a:pPr indent="0" lvl="0" marL="457200" rtl="0" algn="l">
              <a:lnSpc>
                <a:spcPct val="115000"/>
              </a:lnSpc>
              <a:spcBef>
                <a:spcPts val="1000"/>
              </a:spcBef>
              <a:spcAft>
                <a:spcPts val="0"/>
              </a:spcAft>
              <a:buNone/>
            </a:pPr>
            <a:r>
              <a:rPr lang="en" sz="1300"/>
              <a:t>While localvar is zero-mean Gaussian white noise with an intensity-dependent variance.</a:t>
            </a:r>
            <a:endParaRPr sz="1300"/>
          </a:p>
          <a:p>
            <a:pPr indent="0" lvl="0" marL="457200" rtl="0" algn="l">
              <a:lnSpc>
                <a:spcPct val="115000"/>
              </a:lnSpc>
              <a:spcBef>
                <a:spcPts val="1000"/>
              </a:spcBef>
              <a:spcAft>
                <a:spcPts val="0"/>
              </a:spcAft>
              <a:buNone/>
            </a:pPr>
            <a:r>
              <a:rPr lang="en" sz="1300"/>
              <a:t> Before the image is fed to model for training. It would be assigned layers of any of the above three noises randomly with equal probability.</a:t>
            </a:r>
            <a:endParaRPr sz="1300"/>
          </a:p>
          <a:p>
            <a:pPr indent="0" lvl="0" marL="457200" rtl="0" algn="l">
              <a:lnSpc>
                <a:spcPct val="115000"/>
              </a:lnSpc>
              <a:spcBef>
                <a:spcPts val="1000"/>
              </a:spcBef>
              <a:spcAft>
                <a:spcPts val="0"/>
              </a:spcAft>
              <a:buNone/>
            </a:pPr>
            <a:r>
              <a:t/>
            </a:r>
            <a:endParaRPr sz="1300"/>
          </a:p>
          <a:p>
            <a:pPr indent="0" lvl="0" marL="457200" rtl="0" algn="l">
              <a:lnSpc>
                <a:spcPct val="115000"/>
              </a:lnSpc>
              <a:spcBef>
                <a:spcPts val="1000"/>
              </a:spcBef>
              <a:spcAft>
                <a:spcPts val="1000"/>
              </a:spcAft>
              <a:buNone/>
            </a:pPr>
            <a:r>
              <a:t/>
            </a:r>
            <a:endParaRPr sz="1300"/>
          </a:p>
        </p:txBody>
      </p:sp>
      <p:pic>
        <p:nvPicPr>
          <p:cNvPr id="181" name="Google Shape;181;p24"/>
          <p:cNvPicPr preferRelativeResize="0"/>
          <p:nvPr/>
        </p:nvPicPr>
        <p:blipFill>
          <a:blip r:embed="rId3">
            <a:alphaModFix/>
          </a:blip>
          <a:stretch>
            <a:fillRect/>
          </a:stretch>
        </p:blipFill>
        <p:spPr>
          <a:xfrm>
            <a:off x="4601075" y="359250"/>
            <a:ext cx="4520701" cy="4425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5"/>
          <p:cNvSpPr txBox="1"/>
          <p:nvPr>
            <p:ph idx="1" type="body"/>
          </p:nvPr>
        </p:nvSpPr>
        <p:spPr>
          <a:xfrm>
            <a:off x="729450" y="1482250"/>
            <a:ext cx="7688700" cy="2825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Data augmentation is used when we don’t have enough training data. Also, it has the effect of regularization.</a:t>
            </a:r>
            <a:endParaRPr sz="1500"/>
          </a:p>
          <a:p>
            <a:pPr indent="-323850" lvl="0" marL="457200" rtl="0" algn="l">
              <a:spcBef>
                <a:spcPts val="0"/>
              </a:spcBef>
              <a:spcAft>
                <a:spcPts val="0"/>
              </a:spcAft>
              <a:buSzPts val="1500"/>
              <a:buChar char="●"/>
            </a:pPr>
            <a:r>
              <a:rPr lang="en" sz="1500"/>
              <a:t>The usual way of doing the data augmentation is by flipping, cropping, flipping, zooming, shearing etc. </a:t>
            </a:r>
            <a:endParaRPr sz="1500"/>
          </a:p>
          <a:p>
            <a:pPr indent="-323850" lvl="0" marL="457200" rtl="0" algn="l">
              <a:spcBef>
                <a:spcPts val="0"/>
              </a:spcBef>
              <a:spcAft>
                <a:spcPts val="0"/>
              </a:spcAft>
              <a:buSzPts val="1500"/>
              <a:buChar char="●"/>
            </a:pPr>
            <a:r>
              <a:rPr lang="en" sz="1500"/>
              <a:t>But here we have taken a different approach.Every time the noise produced by the noise function differ, even if the noise-type and the image are the same.</a:t>
            </a:r>
            <a:endParaRPr sz="1500"/>
          </a:p>
          <a:p>
            <a:pPr indent="-323850" lvl="0" marL="457200" rtl="0" algn="l">
              <a:spcBef>
                <a:spcPts val="0"/>
              </a:spcBef>
              <a:spcAft>
                <a:spcPts val="0"/>
              </a:spcAft>
              <a:buSzPts val="1500"/>
              <a:buChar char="●"/>
            </a:pPr>
            <a:r>
              <a:rPr lang="en" sz="1500"/>
              <a:t>This helps us to feed the model with unique images every time. Apart from this, as discussed above each image fed to the model would be randomly assigned a noise type in every epoch. Thus creating even more augmentation.</a:t>
            </a:r>
            <a:endParaRPr sz="1500"/>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187" name="Google Shape;187;p25"/>
          <p:cNvSpPr txBox="1"/>
          <p:nvPr>
            <p:ph type="title"/>
          </p:nvPr>
        </p:nvSpPr>
        <p:spPr>
          <a:xfrm>
            <a:off x="727650" y="5585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Augmentation</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